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3600">
        <a:latin typeface="+mj-lt"/>
        <a:ea typeface="+mj-ea"/>
        <a:cs typeface="+mj-cs"/>
        <a:sym typeface="Helvetica Neue"/>
      </a:defRPr>
    </a:lvl1pPr>
    <a:lvl2pPr indent="228600" defTabSz="1828800" latinLnBrk="0">
      <a:defRPr sz="3600">
        <a:latin typeface="+mj-lt"/>
        <a:ea typeface="+mj-ea"/>
        <a:cs typeface="+mj-cs"/>
        <a:sym typeface="Helvetica Neue"/>
      </a:defRPr>
    </a:lvl2pPr>
    <a:lvl3pPr indent="457200" defTabSz="1828800" latinLnBrk="0">
      <a:defRPr sz="3600">
        <a:latin typeface="+mj-lt"/>
        <a:ea typeface="+mj-ea"/>
        <a:cs typeface="+mj-cs"/>
        <a:sym typeface="Helvetica Neue"/>
      </a:defRPr>
    </a:lvl3pPr>
    <a:lvl4pPr indent="685800" defTabSz="1828800" latinLnBrk="0">
      <a:defRPr sz="3600">
        <a:latin typeface="+mj-lt"/>
        <a:ea typeface="+mj-ea"/>
        <a:cs typeface="+mj-cs"/>
        <a:sym typeface="Helvetica Neue"/>
      </a:defRPr>
    </a:lvl4pPr>
    <a:lvl5pPr indent="914400" defTabSz="1828800" latinLnBrk="0">
      <a:defRPr sz="3600">
        <a:latin typeface="+mj-lt"/>
        <a:ea typeface="+mj-ea"/>
        <a:cs typeface="+mj-cs"/>
        <a:sym typeface="Helvetica Neue"/>
      </a:defRPr>
    </a:lvl5pPr>
    <a:lvl6pPr indent="1143000" defTabSz="1828800" latinLnBrk="0">
      <a:defRPr sz="3600">
        <a:latin typeface="+mj-lt"/>
        <a:ea typeface="+mj-ea"/>
        <a:cs typeface="+mj-cs"/>
        <a:sym typeface="Helvetica Neue"/>
      </a:defRPr>
    </a:lvl6pPr>
    <a:lvl7pPr indent="1371600" defTabSz="1828800" latinLnBrk="0">
      <a:defRPr sz="3600">
        <a:latin typeface="+mj-lt"/>
        <a:ea typeface="+mj-ea"/>
        <a:cs typeface="+mj-cs"/>
        <a:sym typeface="Helvetica Neue"/>
      </a:defRPr>
    </a:lvl7pPr>
    <a:lvl8pPr indent="1600200" defTabSz="1828800" latinLnBrk="0">
      <a:defRPr sz="3600">
        <a:latin typeface="+mj-lt"/>
        <a:ea typeface="+mj-ea"/>
        <a:cs typeface="+mj-cs"/>
        <a:sym typeface="Helvetica Neue"/>
      </a:defRPr>
    </a:lvl8pPr>
    <a:lvl9pPr indent="1828800" defTabSz="1828800" latinLnBrk="0">
      <a:defRPr sz="36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962400" y="184149"/>
            <a:ext cx="16459200" cy="30162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917052" y="12802235"/>
            <a:ext cx="504548" cy="551181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 defTabSz="914400">
              <a:defRPr sz="24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685800" marR="0" indent="-685800" algn="l" defTabSz="9144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1110342" marR="0" indent="-653142" algn="l" defTabSz="9144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24000" marR="0" indent="-609600" algn="l" defTabSz="9144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103120" marR="0" indent="-731520" algn="l" defTabSz="9144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641600" marR="0" indent="-812800" algn="l" defTabSz="9144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3098800" marR="0" indent="-812800" algn="l" defTabSz="9144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556000" marR="0" indent="-812800" algn="l" defTabSz="9144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4013200" marR="0" indent="-812800" algn="l" defTabSz="9144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470400" marR="0" indent="-812800" algn="l" defTabSz="9144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4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www.phi.chalmers.se/education/courses/2000/ala-b/project1/gifs/valium.gif&amp;imgrefurl=http://www.phi.chalmers.se/education/courses/2000/ala-b/project1/&amp;h=660&amp;w=677&amp;prev=/images?q=valium+molecule&amp;svnum=10&amp;hl=en&amp;lr=&amp;ie=UTF-8&amp;oe=UTF-8&amp;sa=N" TargetMode="External"/><Relationship Id="rId3" Type="http://schemas.openxmlformats.org/officeDocument/2006/relationships/image" Target="../media/image1.jpeg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9.jpeg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ddictionscience.net/MARPADc29f05.gif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rugs and hormones (they often go hand in hand…..)"/>
          <p:cNvSpPr txBox="1"/>
          <p:nvPr>
            <p:ph type="title" idx="4294967295"/>
          </p:nvPr>
        </p:nvSpPr>
        <p:spPr>
          <a:xfrm>
            <a:off x="4419600" y="4260850"/>
            <a:ext cx="15544800" cy="29400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Drugs and hormones</a:t>
            </a:r>
            <a:br/>
            <a:r>
              <a:rPr sz="4000"/>
              <a:t>(they often go hand in hand…..)</a:t>
            </a:r>
          </a:p>
        </p:txBody>
      </p:sp>
      <p:sp>
        <p:nvSpPr>
          <p:cNvPr id="28" name="Biology/Psychology 2606"/>
          <p:cNvSpPr txBox="1"/>
          <p:nvPr>
            <p:ph type="body" sz="quarter" idx="4294967295"/>
          </p:nvPr>
        </p:nvSpPr>
        <p:spPr>
          <a:xfrm>
            <a:off x="5791200" y="7772400"/>
            <a:ext cx="12801600" cy="3505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  <a:defRPr>
                <a:solidFill>
                  <a:srgbClr val="898989"/>
                </a:solidFill>
              </a:defRPr>
            </a:lvl1pPr>
          </a:lstStyle>
          <a:p>
            <a:pPr/>
            <a:r>
              <a:t>Biology/Psychology 2606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ome other key term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Some other key terms</a:t>
            </a:r>
          </a:p>
        </p:txBody>
      </p:sp>
      <p:sp>
        <p:nvSpPr>
          <p:cNvPr id="58" name="Primary effects or main effects vs. side effect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Primary effects or main effects vs. side effects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Depends on your point of view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If you are taking morphine to deal with pain, the main effect is the analgesia and the (albeit fun) side effect is being high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If you are taking it because you want to groove to Quicksilver Messenger Service….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Key Terms, Continued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Key Terms, Continued</a:t>
            </a:r>
          </a:p>
        </p:txBody>
      </p:sp>
      <p:sp>
        <p:nvSpPr>
          <p:cNvPr id="61" name="Agonist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Agonists</a:t>
            </a:r>
          </a:p>
          <a:p>
            <a:pPr>
              <a:buChar char="•"/>
            </a:pPr>
            <a:r>
              <a:t>Antagonists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Naloxone and opiates for example</a:t>
            </a:r>
          </a:p>
          <a:p>
            <a:pPr>
              <a:buChar char="•"/>
            </a:pPr>
            <a:r>
              <a:t>Additive effects</a:t>
            </a:r>
          </a:p>
          <a:p>
            <a:pPr>
              <a:buChar char="•"/>
            </a:pPr>
            <a:r>
              <a:t>Superadditive effects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Sleeping pills and martinis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tes of Administration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Routes of Administration</a:t>
            </a:r>
          </a:p>
        </p:txBody>
      </p:sp>
      <p:sp>
        <p:nvSpPr>
          <p:cNvPr id="64" name="If you are injecting, you need a vehicle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300"/>
              </a:spcBef>
              <a:buChar char="•"/>
              <a:defRPr sz="5600"/>
            </a:pPr>
            <a:r>
              <a:t>If you are injecting, you need a vehicle</a:t>
            </a:r>
          </a:p>
          <a:p>
            <a:pPr lvl="1" marL="1028700" indent="-571500">
              <a:spcBef>
                <a:spcPts val="0"/>
              </a:spcBef>
              <a:defRPr sz="4800"/>
            </a:pPr>
            <a:r>
              <a:t>Saline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Subcutaneous</a:t>
            </a:r>
          </a:p>
          <a:p>
            <a:pPr lvl="1" marL="1028700" indent="-571500">
              <a:spcBef>
                <a:spcPts val="0"/>
              </a:spcBef>
              <a:defRPr sz="4800"/>
            </a:pPr>
            <a:r>
              <a:t>Slowest absorption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Intramuscular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Intraperitoneal</a:t>
            </a:r>
            <a:endParaRPr sz="4800"/>
          </a:p>
          <a:p>
            <a:pPr>
              <a:spcBef>
                <a:spcPts val="1300"/>
              </a:spcBef>
              <a:buChar char="•"/>
              <a:defRPr sz="5600"/>
            </a:pPr>
            <a:r>
              <a:t>Intravenous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intraventricular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tes…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Routes…</a:t>
            </a:r>
          </a:p>
        </p:txBody>
      </p:sp>
      <p:sp>
        <p:nvSpPr>
          <p:cNvPr id="67" name="Get into bloodstream via diffusion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Get into bloodstream via diffusion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(except IV injections obviously)</a:t>
            </a:r>
          </a:p>
          <a:p>
            <a:pPr>
              <a:buChar char="•"/>
            </a:pPr>
            <a:r>
              <a:t>Inhalation works the same way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Gasses or solids</a:t>
            </a:r>
          </a:p>
          <a:p>
            <a:pPr>
              <a:buChar char="•"/>
            </a:pPr>
            <a:r>
              <a:t>Orally, depends on lipid solubility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More soluble the easier the absorption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Ionized molecules are not absorbed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Rate is constant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istribution and Metabolism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Distribution and Metabolism</a:t>
            </a:r>
          </a:p>
        </p:txBody>
      </p:sp>
      <p:sp>
        <p:nvSpPr>
          <p:cNvPr id="70" name="Once absorbed, the drug has to get past the blood brain barrier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Once absorbed, the drug has to get past the blood brain barrier</a:t>
            </a:r>
          </a:p>
          <a:p>
            <a:pPr>
              <a:buChar char="•"/>
            </a:pPr>
            <a:r>
              <a:t>Get across the membrane through passive or active transport</a:t>
            </a:r>
          </a:p>
          <a:p>
            <a:pPr>
              <a:buChar char="•"/>
            </a:pPr>
            <a:r>
              <a:t>Protein binding stops some</a:t>
            </a:r>
          </a:p>
          <a:p>
            <a:pPr>
              <a:buChar char="•"/>
            </a:pPr>
            <a:r>
              <a:t>Taken out of blood stream by kidneys, liver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Measured in half life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What affects metabolism?"/>
          <p:cNvSpPr txBox="1"/>
          <p:nvPr>
            <p:ph type="title" idx="4294967295"/>
          </p:nvPr>
        </p:nvSpPr>
        <p:spPr>
          <a:xfrm>
            <a:off x="3962400" y="555625"/>
            <a:ext cx="16459200" cy="22796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What affects metabolism?</a:t>
            </a:r>
          </a:p>
        </p:txBody>
      </p:sp>
      <p:sp>
        <p:nvSpPr>
          <p:cNvPr id="73" name="Age…"/>
          <p:cNvSpPr txBox="1"/>
          <p:nvPr>
            <p:ph type="body" sz="half" idx="4294967295"/>
          </p:nvPr>
        </p:nvSpPr>
        <p:spPr>
          <a:xfrm>
            <a:off x="3962400" y="3200400"/>
            <a:ext cx="8077200" cy="90614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Age</a:t>
            </a:r>
          </a:p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Sex</a:t>
            </a:r>
          </a:p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Species</a:t>
            </a:r>
          </a:p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Enzyme induction</a:t>
            </a:r>
          </a:p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Enzyme depression</a:t>
            </a:r>
          </a:p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Putting absorption and excretion together, you get the </a:t>
            </a:r>
            <a:r>
              <a:rPr i="1"/>
              <a:t>time course</a:t>
            </a:r>
            <a:r>
              <a:t> of the drug</a:t>
            </a:r>
          </a:p>
        </p:txBody>
      </p:sp>
      <p:pic>
        <p:nvPicPr>
          <p:cNvPr id="74" name="abs" descr="ab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58600" y="4851400"/>
            <a:ext cx="8077200" cy="3302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Class="exit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Class="exit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Class="exit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Class="exit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Class="exit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Class="exit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mph" nodeType="clickEffect" presetSubtype="0" presetID="6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1000" fill="hold"/>
                                        <p:tgtEl>
                                          <p:spTgt spid="74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" grpId="2"/>
      <p:bldP build="p" bldLvl="1" animBg="1" rev="0" advAuto="0" spid="73" grpId="1"/>
      <p:bldP build="whole" bldLvl="1" animBg="1" rev="0" advAuto="0" spid="74" grpId="4"/>
      <p:bldP build="p" bldLvl="5" animBg="1" rev="0" advAuto="0" spid="73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herapeutic window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Therapeutic window</a:t>
            </a:r>
          </a:p>
        </p:txBody>
      </p:sp>
      <p:sp>
        <p:nvSpPr>
          <p:cNvPr id="77" name="You want to maintain enough of the drug in the system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You want to maintain enough of the drug in the system</a:t>
            </a:r>
          </a:p>
          <a:p>
            <a:pPr>
              <a:buChar char="•"/>
            </a:pPr>
            <a:r>
              <a:t>Easy if the drug has a long time course</a:t>
            </a:r>
          </a:p>
          <a:p>
            <a:pPr>
              <a:buChar char="•"/>
            </a:pPr>
            <a:r>
              <a:t>Harder if the time course is shorter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rug taking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Drug taking</a:t>
            </a:r>
          </a:p>
        </p:txBody>
      </p:sp>
      <p:sp>
        <p:nvSpPr>
          <p:cNvPr id="80" name="When people first thought about it (and until relatively recently) drug taking behaviour just seemed odd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buChar char="•"/>
            </a:pPr>
            <a:r>
              <a:t>When people first thought about it (and until relatively recently) drug taking behaviour just seemed odd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Not avoiding pain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Doesn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affect all people the same way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You 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</a:t>
            </a:r>
            <a:r>
              <a:rPr>
                <a:latin typeface="Arial"/>
                <a:ea typeface="Arial"/>
                <a:cs typeface="Arial"/>
                <a:sym typeface="Arial"/>
              </a:rPr>
              <a:t>‘</a:t>
            </a:r>
            <a:r>
              <a:t>need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 it</a:t>
            </a:r>
          </a:p>
          <a:p>
            <a:pPr>
              <a:lnSpc>
                <a:spcPct val="90000"/>
              </a:lnSpc>
              <a:buChar char="•"/>
            </a:pPr>
            <a:r>
              <a:t>Aha!  You must be an immoral pig, probably with little willpower.  You are a bad person you junkie lowlife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he Disease Model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Disease Model</a:t>
            </a:r>
          </a:p>
        </p:txBody>
      </p:sp>
      <p:sp>
        <p:nvSpPr>
          <p:cNvPr id="83" name="Oh perhaps it is not a problem with your character or morality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Oh perhaps it is not a problem with your character or morality</a:t>
            </a:r>
          </a:p>
          <a:p>
            <a:pPr>
              <a:buChar char="•"/>
            </a:pPr>
            <a:r>
              <a:t>Ahh, yes, it is a disease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Or a disorder as we say today</a:t>
            </a:r>
          </a:p>
          <a:p>
            <a:pPr>
              <a:buChar char="•"/>
            </a:pPr>
            <a:r>
              <a:t>Started with alcoholism</a:t>
            </a:r>
          </a:p>
          <a:p>
            <a:pPr>
              <a:buChar char="•"/>
            </a:pPr>
            <a:r>
              <a:t>What is the disease mechanism?</a:t>
            </a:r>
          </a:p>
          <a:p>
            <a:pPr>
              <a:buChar char="•"/>
            </a:pPr>
            <a:r>
              <a:t>But it is genetic!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So what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hysical Dependence Model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Physical Dependence Model</a:t>
            </a:r>
          </a:p>
        </p:txBody>
      </p:sp>
      <p:sp>
        <p:nvSpPr>
          <p:cNvPr id="86" name="Withdrawal (from morphine) caused by ‘autotoxin’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Withdrawal (from morphine) caused by </a:t>
            </a:r>
            <a:r>
              <a:rPr>
                <a:latin typeface="Arial"/>
                <a:ea typeface="Arial"/>
                <a:cs typeface="Arial"/>
                <a:sym typeface="Arial"/>
              </a:rPr>
              <a:t>‘</a:t>
            </a:r>
            <a:r>
              <a:t>autotoxin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har char="•"/>
            </a:pPr>
            <a:r>
              <a:t>Found to be lacking, but, the idea stuck. </a:t>
            </a:r>
          </a:p>
          <a:p>
            <a:pPr>
              <a:buChar char="•"/>
            </a:pPr>
            <a:r>
              <a:t>Indeed, still VERY popular </a:t>
            </a:r>
          </a:p>
          <a:p>
            <a:pPr>
              <a:buChar char="•"/>
            </a:pPr>
            <a:r>
              <a:t>Accounts for the </a:t>
            </a:r>
            <a:r>
              <a:rPr>
                <a:latin typeface="Arial"/>
                <a:ea typeface="Arial"/>
                <a:cs typeface="Arial"/>
                <a:sym typeface="Arial"/>
              </a:rPr>
              <a:t>‘</a:t>
            </a:r>
            <a:r>
              <a:t>abnormality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 of it all</a:t>
            </a:r>
          </a:p>
          <a:p>
            <a:pPr>
              <a:buChar char="•"/>
            </a:pPr>
            <a:r>
              <a:t>Can be combined with the disease model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ntroduction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31" name="What is a drug?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buChar char="•"/>
            </a:pPr>
            <a:r>
              <a:t>What is a drug?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Well, we all </a:t>
            </a:r>
            <a:r>
              <a:rPr i="1"/>
              <a:t>know</a:t>
            </a:r>
            <a:r>
              <a:t> what it means…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That ain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good enough, we need some sort of definition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Alters physiology, but is not food…..</a:t>
            </a:r>
          </a:p>
          <a:p>
            <a:pPr lvl="2" marL="1371600" indent="-457200">
              <a:lnSpc>
                <a:spcPct val="90000"/>
              </a:lnSpc>
              <a:spcBef>
                <a:spcPts val="0"/>
              </a:spcBef>
              <a:defRPr sz="4800"/>
            </a:pPr>
            <a:r>
              <a:t>Vitamin C?</a:t>
            </a:r>
          </a:p>
          <a:p>
            <a:pPr>
              <a:lnSpc>
                <a:spcPct val="90000"/>
              </a:lnSpc>
              <a:buChar char="•"/>
            </a:pPr>
            <a:r>
              <a:t>Some things are also poisons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Gasoline, mugwart..</a:t>
            </a:r>
          </a:p>
          <a:p>
            <a:pPr>
              <a:lnSpc>
                <a:spcPct val="90000"/>
              </a:lnSpc>
              <a:buChar char="•"/>
            </a:pPr>
            <a:r>
              <a:t>Perhaps we 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need a definition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hysical Dependence Model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Physical Dependence Model</a:t>
            </a:r>
          </a:p>
        </p:txBody>
      </p:sp>
      <p:sp>
        <p:nvSpPr>
          <p:cNvPr id="89" name="Only Depressants?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Only Depressants?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Tatum and Seevers (1931) added habituation</a:t>
            </a:r>
          </a:p>
          <a:p>
            <a:pPr>
              <a:buChar char="•"/>
            </a:pPr>
            <a:r>
              <a:t>Problem is, that stimulants, for the most part, 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produce withdrawal symptoms</a:t>
            </a:r>
          </a:p>
          <a:p>
            <a:pPr>
              <a:buChar char="•"/>
            </a:pPr>
            <a:r>
              <a:t>Hmm, Let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s invent a new idea!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sychological Dependence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Psychological Dependence</a:t>
            </a:r>
          </a:p>
        </p:txBody>
      </p:sp>
      <p:sp>
        <p:nvSpPr>
          <p:cNvPr id="92" name="When you need a drug, but don’t need a drug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When you need a drug, but 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need a drug</a:t>
            </a:r>
          </a:p>
          <a:p>
            <a:pPr>
              <a:buChar char="•"/>
            </a:pPr>
            <a:r>
              <a:t>When you crave a drug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Circular</a:t>
            </a:r>
          </a:p>
          <a:p>
            <a:pPr>
              <a:buChar char="•"/>
            </a:pPr>
            <a:r>
              <a:t>Biggest problems: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Continual abuse with drugs that do NOT produce withdrawal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Addiction without dependence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ositive Reinforcement Model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Positive Reinforcement Model</a:t>
            </a:r>
          </a:p>
        </p:txBody>
      </p:sp>
      <p:sp>
        <p:nvSpPr>
          <p:cNvPr id="95" name="People used to think you couldn’t get animals addicted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People used to think you couldn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get animals addicted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Not moral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Can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get the disease</a:t>
            </a:r>
          </a:p>
          <a:p>
            <a:pPr>
              <a:buChar char="•"/>
            </a:pPr>
            <a:r>
              <a:t>Catheter</a:t>
            </a:r>
          </a:p>
          <a:p>
            <a:pPr>
              <a:buChar char="•"/>
            </a:pPr>
            <a:r>
              <a:t>Work for drug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(Thompson and Shuster, 1964)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How does it work?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How does it work?</a:t>
            </a:r>
          </a:p>
        </p:txBody>
      </p:sp>
      <p:sp>
        <p:nvSpPr>
          <p:cNvPr id="98" name="Seems circular, until you realize that we know what a reinforcer is not just from operational definition, but from physiology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Seems circular, until you realize that we know what a reinforcer is not just from operational definition, but from physiology</a:t>
            </a:r>
          </a:p>
          <a:p>
            <a:pPr>
              <a:buChar char="•"/>
            </a:pPr>
            <a:r>
              <a:t>Dopamine hypothesis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VTA -&gt; MFB -&gt; ACC</a:t>
            </a:r>
          </a:p>
          <a:p>
            <a:pPr>
              <a:buChar char="•"/>
            </a:pPr>
            <a:r>
              <a:t>Morphine to PVG leads to dependence, to ACC, does not!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Animals and us aren’t so different after all….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905255">
              <a:defRPr sz="7128"/>
            </a:pPr>
            <a:r>
              <a:t>Animals and us aren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so different after all….</a:t>
            </a:r>
          </a:p>
        </p:txBody>
      </p:sp>
      <p:sp>
        <p:nvSpPr>
          <p:cNvPr id="101" name="Shuster’s other work…"/>
          <p:cNvSpPr txBox="1"/>
          <p:nvPr>
            <p:ph type="body" sz="half" idx="4294967295"/>
          </p:nvPr>
        </p:nvSpPr>
        <p:spPr>
          <a:xfrm>
            <a:off x="4270375" y="3546475"/>
            <a:ext cx="16417925" cy="74866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300"/>
              </a:spcBef>
              <a:buChar char="•"/>
              <a:defRPr sz="5600"/>
            </a:pPr>
            <a:r>
              <a:t>Shuster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s other work</a:t>
            </a:r>
          </a:p>
          <a:p>
            <a:pPr lvl="1" marL="1028700" indent="-571500">
              <a:spcBef>
                <a:spcPts val="0"/>
              </a:spcBef>
              <a:defRPr sz="4800"/>
            </a:pPr>
            <a:r>
              <a:t>Rats will work for drugs not causing withdrawal</a:t>
            </a:r>
          </a:p>
          <a:p>
            <a:pPr lvl="1" marL="1028700" indent="-571500">
              <a:spcBef>
                <a:spcPts val="0"/>
              </a:spcBef>
              <a:defRPr sz="4800"/>
            </a:pPr>
            <a:r>
              <a:t>Rats will work for drugs without dependence!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Is hard to get them to take things orally though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Pickens and Thompson (1968) found that drug use follows the laws of learning!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o you are saying it is just conditioning?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7200"/>
            </a:lvl1pPr>
          </a:lstStyle>
          <a:p>
            <a:pPr/>
            <a:r>
              <a:t>So you are saying it is just conditioning?</a:t>
            </a:r>
          </a:p>
        </p:txBody>
      </p:sp>
      <p:sp>
        <p:nvSpPr>
          <p:cNvPr id="104" name="Well, umm Ye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Well, umm Yes</a:t>
            </a:r>
          </a:p>
          <a:p>
            <a:pPr>
              <a:buChar char="•"/>
            </a:pPr>
            <a:r>
              <a:t>Explains the paradox of positive and negative effects of drugs</a:t>
            </a:r>
          </a:p>
          <a:p>
            <a:pPr>
              <a:buChar char="•"/>
            </a:pPr>
            <a:r>
              <a:t>Choice in taking a drug depends on other available reinforcers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Hayman says it follows the matching law!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he Rat Park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Rat Park</a:t>
            </a:r>
          </a:p>
        </p:txBody>
      </p:sp>
      <p:sp>
        <p:nvSpPr>
          <p:cNvPr id="107" name="Alexander’s work…"/>
          <p:cNvSpPr txBox="1"/>
          <p:nvPr>
            <p:ph type="body" sz="half" idx="4294967295"/>
          </p:nvPr>
        </p:nvSpPr>
        <p:spPr>
          <a:xfrm>
            <a:off x="3962400" y="3200400"/>
            <a:ext cx="8077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300"/>
              </a:spcBef>
              <a:buChar char="•"/>
              <a:defRPr sz="5600"/>
            </a:pPr>
            <a:r>
              <a:t>Alexander</a:t>
            </a:r>
            <a:r>
              <a:t>’</a:t>
            </a:r>
            <a:r>
              <a:t>s work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Rats either in a standard cage on morphine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Or rats living in the rat park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Guess who stops doing morphine?</a:t>
            </a:r>
          </a:p>
        </p:txBody>
      </p:sp>
      <p:pic>
        <p:nvPicPr>
          <p:cNvPr id="10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rcRect l="20039" t="0" r="20039" b="0"/>
          <a:stretch>
            <a:fillRect/>
          </a:stretch>
        </p:blipFill>
        <p:spPr>
          <a:xfrm>
            <a:off x="12344400" y="3200400"/>
            <a:ext cx="8077200" cy="90519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7" grpId="2"/>
      <p:bldP build="whole" bldLvl="1" animBg="1" rev="0" advAuto="0" spid="10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lassification of Drug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Classification of Drugs</a:t>
            </a:r>
          </a:p>
        </p:txBody>
      </p:sp>
      <p:sp>
        <p:nvSpPr>
          <p:cNvPr id="111" name="Sedative hypnotic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Sedative hypnotics</a:t>
            </a:r>
          </a:p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Alcohol</a:t>
            </a:r>
          </a:p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Antipsychotics</a:t>
            </a:r>
          </a:p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Antidepressants</a:t>
            </a:r>
          </a:p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Narcotic analgesics</a:t>
            </a:r>
          </a:p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Psychomotor Stimulants</a:t>
            </a:r>
          </a:p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Nicotine</a:t>
            </a:r>
          </a:p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Caffeine</a:t>
            </a:r>
          </a:p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Hallucinogenics</a:t>
            </a:r>
          </a:p>
          <a:p>
            <a:pPr>
              <a:lnSpc>
                <a:spcPct val="80000"/>
              </a:lnSpc>
              <a:spcBef>
                <a:spcPts val="1300"/>
              </a:spcBef>
              <a:buChar char="•"/>
              <a:defRPr sz="5600"/>
            </a:pPr>
            <a:r>
              <a:t>weed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edatives work like this:"/>
          <p:cNvSpPr txBox="1"/>
          <p:nvPr>
            <p:ph type="title" idx="4294967295"/>
          </p:nvPr>
        </p:nvSpPr>
        <p:spPr>
          <a:xfrm>
            <a:off x="3962400" y="555625"/>
            <a:ext cx="16459200" cy="22796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Sedatives work like this:</a:t>
            </a:r>
          </a:p>
        </p:txBody>
      </p:sp>
      <p:sp>
        <p:nvSpPr>
          <p:cNvPr id="114" name="Modifies the effect of GABA…"/>
          <p:cNvSpPr txBox="1"/>
          <p:nvPr>
            <p:ph type="body" sz="half" idx="4294967295"/>
          </p:nvPr>
        </p:nvSpPr>
        <p:spPr>
          <a:xfrm>
            <a:off x="4127500" y="2136774"/>
            <a:ext cx="8064500" cy="115792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300"/>
              </a:spcBef>
              <a:buChar char="•"/>
              <a:defRPr sz="5600"/>
            </a:pPr>
            <a:r>
              <a:t>Modifies the effect of GABA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GABA lets Cl- in</a:t>
            </a:r>
          </a:p>
          <a:p>
            <a:pPr lvl="1" marL="1028700" indent="-571500">
              <a:spcBef>
                <a:spcPts val="0"/>
              </a:spcBef>
              <a:defRPr sz="4800"/>
            </a:pPr>
            <a:r>
              <a:t>Harder to fire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Positive GABA modulators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Make GABA more effective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Barbiturates can open ion channel all by themselves at higher levels</a:t>
            </a:r>
          </a:p>
        </p:txBody>
      </p:sp>
      <p:pic>
        <p:nvPicPr>
          <p:cNvPr id="115" name="bdr" descr="bdr"/>
          <p:cNvPicPr>
            <a:picLocks noChangeAspect="1"/>
          </p:cNvPicPr>
          <p:nvPr/>
        </p:nvPicPr>
        <p:blipFill>
          <a:blip r:embed="rId2">
            <a:extLst/>
          </a:blip>
          <a:srcRect l="15379" t="0" r="15379" b="0"/>
          <a:stretch>
            <a:fillRect/>
          </a:stretch>
        </p:blipFill>
        <p:spPr>
          <a:xfrm>
            <a:off x="12344400" y="3200400"/>
            <a:ext cx="8077200" cy="90614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4" grpId="1"/>
      <p:bldP build="whole" bldLvl="1" animBg="1" rev="0" advAuto="0" spid="115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Beers and martini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Beers and martinis</a:t>
            </a:r>
          </a:p>
        </p:txBody>
      </p:sp>
      <p:sp>
        <p:nvSpPr>
          <p:cNvPr id="118" name="Still not that well understood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buChar char="•"/>
            </a:pPr>
            <a:r>
              <a:t>Still not that well understood</a:t>
            </a:r>
          </a:p>
          <a:p>
            <a:pPr>
              <a:lnSpc>
                <a:spcPct val="90000"/>
              </a:lnSpc>
              <a:buChar char="•"/>
            </a:pPr>
            <a:r>
              <a:t>Depresses function of ion channel in  glutamate receptors </a:t>
            </a:r>
          </a:p>
          <a:p>
            <a:pPr>
              <a:lnSpc>
                <a:spcPct val="90000"/>
              </a:lnSpc>
              <a:buChar char="•"/>
            </a:pPr>
            <a:r>
              <a:t>After chronic use the brain sort of adjusts</a:t>
            </a:r>
          </a:p>
          <a:p>
            <a:pPr>
              <a:lnSpc>
                <a:spcPct val="90000"/>
              </a:lnSpc>
              <a:buChar char="•"/>
            </a:pPr>
            <a:r>
              <a:t>Might be the cause of withdrawal symptoms</a:t>
            </a:r>
          </a:p>
          <a:p>
            <a:pPr>
              <a:lnSpc>
                <a:spcPct val="90000"/>
              </a:lnSpc>
              <a:buChar char="•"/>
            </a:pPr>
            <a:r>
              <a:t>RO 15-4513 seems to be an alcohol antagonist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till….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Still….</a:t>
            </a:r>
          </a:p>
        </p:txBody>
      </p:sp>
      <p:sp>
        <p:nvSpPr>
          <p:cNvPr id="34" name="What if you take it not to treat anything or to get high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What if you take it not to treat anything or to get high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Coke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Coffee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Beer</a:t>
            </a:r>
          </a:p>
          <a:p>
            <a:pPr>
              <a:buChar char="•"/>
            </a:pPr>
            <a:r>
              <a:t>Frankly, an intuitive definition will have to do.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4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Antipsychotic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Antipsychotics</a:t>
            </a:r>
          </a:p>
        </p:txBody>
      </p:sp>
      <p:sp>
        <p:nvSpPr>
          <p:cNvPr id="121" name="Block DA receptor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Block DA receptors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D2 especially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Direct relationship between effectiveness and D2 binding (r =1.00)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Also blocks Ach, 5Ht and H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Alters GABA, peptides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Blocks NE receptors, causes an increase in NE synthesis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1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raph" descr="graph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86400" y="762000"/>
            <a:ext cx="11887200" cy="11785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ntipsychotic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antipsychotics</a:t>
            </a:r>
          </a:p>
        </p:txBody>
      </p:sp>
      <p:sp>
        <p:nvSpPr>
          <p:cNvPr id="126" name="Key brain regions: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Key brain regions: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Mesolimbic dopamine system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That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s the reward system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nigrostriatal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Could be the atypicals have less effect in this area (more DA here)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Drugs that block cholinergic receptors stop Parkinsonian symptoms, so do atypicals.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6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ntidepressant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Antidepressants</a:t>
            </a:r>
          </a:p>
        </p:txBody>
      </p:sp>
      <p:sp>
        <p:nvSpPr>
          <p:cNvPr id="129" name="MAOI obviou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MAOI obvious</a:t>
            </a:r>
          </a:p>
          <a:p>
            <a:pPr>
              <a:buChar char="•"/>
            </a:pPr>
            <a:r>
              <a:t>TCA stop reuptake of monoamines</a:t>
            </a:r>
          </a:p>
          <a:p>
            <a:pPr>
              <a:buChar char="•"/>
            </a:pPr>
            <a:r>
              <a:t>SSRI obvious</a:t>
            </a:r>
          </a:p>
          <a:p>
            <a:pPr>
              <a:buChar char="•"/>
            </a:pPr>
            <a:r>
              <a:t>These effects are immediate, but the antidepressant effect is not, can take days or weeks even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Hmmmmmmmmm</a:t>
            </a:r>
          </a:p>
          <a:p>
            <a:pPr>
              <a:buChar char="•"/>
            </a:pPr>
            <a:r>
              <a:t>How the hell does Li work?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9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piate Receptors"/>
          <p:cNvSpPr txBox="1"/>
          <p:nvPr>
            <p:ph type="title" idx="4294967295"/>
          </p:nvPr>
        </p:nvSpPr>
        <p:spPr>
          <a:xfrm>
            <a:off x="3962400" y="1089025"/>
            <a:ext cx="16459200" cy="12128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49808">
              <a:defRPr sz="6560"/>
            </a:lvl1pPr>
          </a:lstStyle>
          <a:p>
            <a:pPr/>
            <a:r>
              <a:t>Opiate Receptors</a:t>
            </a:r>
          </a:p>
        </p:txBody>
      </p:sp>
      <p:sp>
        <p:nvSpPr>
          <p:cNvPr id="132" name="Three or four type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Three or four types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Mu 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Throughout limbic system</a:t>
            </a:r>
          </a:p>
          <a:p>
            <a:pPr lvl="3" marL="1828800" indent="-457200">
              <a:spcBef>
                <a:spcPts val="0"/>
              </a:spcBef>
              <a:defRPr sz="4000"/>
            </a:pPr>
            <a:r>
              <a:t>HP and amygdila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Thalamus and locus coeruleus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Responsible for most interesting effects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Weak attraction = great effect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piate Receptors"/>
          <p:cNvSpPr txBox="1"/>
          <p:nvPr>
            <p:ph type="title" idx="4294967295"/>
          </p:nvPr>
        </p:nvSpPr>
        <p:spPr>
          <a:xfrm>
            <a:off x="3962400" y="1089025"/>
            <a:ext cx="16459200" cy="12128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49808">
              <a:defRPr sz="6560"/>
            </a:lvl1pPr>
          </a:lstStyle>
          <a:p>
            <a:pPr/>
            <a:r>
              <a:t>Opiate Receptors</a:t>
            </a:r>
          </a:p>
        </p:txBody>
      </p:sp>
      <p:sp>
        <p:nvSpPr>
          <p:cNvPr id="135" name="Delta Receptor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1" marL="1028700" indent="-571500">
              <a:spcBef>
                <a:spcPts val="0"/>
              </a:spcBef>
              <a:defRPr sz="5600"/>
            </a:pPr>
            <a:r>
              <a:t>Delta Receptor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Limbic system too, but do not overlap with mu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Cortex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Hypothalamus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Nucleus accumbens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Medulla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Many antipsychotic drugs work on delta receptors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piate Receptors"/>
          <p:cNvSpPr txBox="1"/>
          <p:nvPr>
            <p:ph type="title" idx="4294967295"/>
          </p:nvPr>
        </p:nvSpPr>
        <p:spPr>
          <a:xfrm>
            <a:off x="3962400" y="1089025"/>
            <a:ext cx="16459200" cy="12128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49808">
              <a:defRPr sz="6560"/>
            </a:lvl1pPr>
          </a:lstStyle>
          <a:p>
            <a:pPr/>
            <a:r>
              <a:t>Opiate Receptors</a:t>
            </a:r>
          </a:p>
        </p:txBody>
      </p:sp>
      <p:sp>
        <p:nvSpPr>
          <p:cNvPr id="138" name="Kappa Receptor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1" marL="1028700" indent="-571500">
              <a:spcBef>
                <a:spcPts val="0"/>
              </a:spcBef>
              <a:defRPr sz="5600"/>
            </a:pPr>
            <a:r>
              <a:t>Kappa Receptor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Nucleus accumens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VTA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Hypothalamus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Thalamus</a:t>
            </a:r>
          </a:p>
          <a:p>
            <a:pPr lvl="2" marL="457200" indent="457200">
              <a:spcBef>
                <a:spcPts val="0"/>
              </a:spcBef>
              <a:buSzTx/>
              <a:buNone/>
              <a:defRPr sz="4800"/>
            </a:pPr>
            <a:r>
              <a:t>Sigma Receptor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Not just opioids</a:t>
            </a:r>
          </a:p>
          <a:p>
            <a:pPr lvl="2" marL="1371600" indent="-457200">
              <a:spcBef>
                <a:spcPts val="0"/>
              </a:spcBef>
              <a:defRPr sz="4800"/>
            </a:pPr>
            <a:r>
              <a:t>Psychotic symptoms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Opiate Receptors"/>
          <p:cNvSpPr txBox="1"/>
          <p:nvPr>
            <p:ph type="title" idx="4294967295"/>
          </p:nvPr>
        </p:nvSpPr>
        <p:spPr>
          <a:xfrm>
            <a:off x="3962400" y="1089025"/>
            <a:ext cx="16459200" cy="12128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49808">
              <a:defRPr sz="6560"/>
            </a:lvl1pPr>
          </a:lstStyle>
          <a:p>
            <a:pPr/>
            <a:r>
              <a:t>Opiate Receptors</a:t>
            </a:r>
          </a:p>
        </p:txBody>
      </p:sp>
      <p:sp>
        <p:nvSpPr>
          <p:cNvPr id="141" name="Periaqueductal Grey area is full of opiate receptor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Periaqueductal Grey area is full of opiate receptors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4800"/>
            </a:pPr>
            <a:r>
              <a:t>When in pain, these are stimulated</a:t>
            </a:r>
          </a:p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Amygdila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4800"/>
            </a:pPr>
            <a:r>
              <a:t>emotion</a:t>
            </a:r>
          </a:p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Respiratory, cough and vomit centres</a:t>
            </a:r>
          </a:p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REWARD SYTEM!!!!!!!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4800"/>
            </a:pPr>
            <a:r>
              <a:t>Well, there has to be some good reason to put a needle in your arm……….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1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ke adds Life, and a wicked High!  The choice of a new generation!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68095">
              <a:defRPr sz="6719"/>
            </a:lvl1pPr>
          </a:lstStyle>
          <a:p>
            <a:pPr/>
            <a:r>
              <a:t>Coke adds Life, and a wicked High!  The choice of a new generation!</a:t>
            </a:r>
          </a:p>
        </p:txBody>
      </p:sp>
      <p:sp>
        <p:nvSpPr>
          <p:cNvPr id="144" name="Body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Tx/>
              <a:buNone/>
            </a:pPr>
          </a:p>
        </p:txBody>
      </p:sp>
      <p:pic>
        <p:nvPicPr>
          <p:cNvPr id="145" name="cocacola" descr="cocacola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9448800"/>
            <a:ext cx="5080000" cy="2717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coca-cola" descr="coca-cola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72800" y="6858000"/>
            <a:ext cx="9283700" cy="548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s" descr="images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240000" y="4419600"/>
            <a:ext cx="3403600" cy="2565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coc03a" descr="coc03a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86400" y="5486400"/>
            <a:ext cx="4876800" cy="303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image.png" descr="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277600" y="3962400"/>
            <a:ext cx="2286000" cy="228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1"/>
      <p:bldP build="whole" bldLvl="1" animBg="1" rev="0" advAuto="0" spid="147" grpId="3"/>
      <p:bldP build="whole" bldLvl="1" animBg="1" rev="0" advAuto="0" spid="145" grpId="2"/>
      <p:bldP build="whole" bldLvl="1" animBg="1" rev="0" advAuto="0" spid="148" grpId="4"/>
      <p:bldP build="whole" bldLvl="1" animBg="1" rev="0" advAuto="0" spid="149" grpId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ke etc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Coke etc</a:t>
            </a:r>
          </a:p>
        </p:txBody>
      </p:sp>
      <p:sp>
        <p:nvSpPr>
          <p:cNvPr id="152" name="Transmitter Leakage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Transmitter Leakage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CA + 5Ht</a:t>
            </a:r>
          </a:p>
          <a:p>
            <a:pPr>
              <a:buChar char="•"/>
            </a:pPr>
            <a:r>
              <a:t>Increase in amount released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Ecstasy does this with 5Ht</a:t>
            </a:r>
          </a:p>
          <a:p>
            <a:pPr>
              <a:buChar char="•"/>
            </a:pPr>
            <a:r>
              <a:t>Block reuptake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Coke does this only</a:t>
            </a:r>
          </a:p>
          <a:p>
            <a:pPr>
              <a:buChar char="•"/>
            </a:pPr>
            <a:r>
              <a:t>In PNS E is released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Names"/>
          <p:cNvSpPr txBox="1"/>
          <p:nvPr>
            <p:ph type="title" idx="4294967295"/>
          </p:nvPr>
        </p:nvSpPr>
        <p:spPr>
          <a:xfrm>
            <a:off x="3962400" y="555625"/>
            <a:ext cx="16459200" cy="22796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Names</a:t>
            </a:r>
          </a:p>
        </p:txBody>
      </p:sp>
      <p:sp>
        <p:nvSpPr>
          <p:cNvPr id="37" name="Chemical Names…"/>
          <p:cNvSpPr txBox="1"/>
          <p:nvPr>
            <p:ph type="body" sz="half" idx="4294967295"/>
          </p:nvPr>
        </p:nvSpPr>
        <p:spPr>
          <a:xfrm>
            <a:off x="3962400" y="3200400"/>
            <a:ext cx="8077200" cy="90614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100"/>
              </a:spcBef>
              <a:buChar char="•"/>
              <a:defRPr sz="4800"/>
            </a:pPr>
            <a:r>
              <a:t>Chemical Names</a:t>
            </a:r>
          </a:p>
          <a:p>
            <a:pPr lvl="1" marL="1028700" indent="-571500">
              <a:spcBef>
                <a:spcPts val="0"/>
              </a:spcBef>
              <a:defRPr sz="4000"/>
            </a:pPr>
            <a:r>
              <a:t>7-chloro-1,3-dihydro-1-methyl-5-phenyl-2H-1,4-benzodiazepin-2-one.</a:t>
            </a:r>
          </a:p>
          <a:p>
            <a:pPr lvl="1" marL="1028700" indent="-571500">
              <a:spcBef>
                <a:spcPts val="0"/>
              </a:spcBef>
              <a:defRPr sz="4000"/>
            </a:pPr>
            <a:r>
              <a:t>How very helpful….</a:t>
            </a:r>
          </a:p>
          <a:p>
            <a:pPr>
              <a:spcBef>
                <a:spcPts val="1100"/>
              </a:spcBef>
              <a:buChar char="•"/>
              <a:defRPr sz="4800"/>
            </a:pPr>
            <a:r>
              <a:t>Generic Names</a:t>
            </a:r>
          </a:p>
          <a:p>
            <a:pPr lvl="1" marL="1028700" indent="-571500">
              <a:spcBef>
                <a:spcPts val="0"/>
              </a:spcBef>
              <a:defRPr sz="4000"/>
            </a:pPr>
            <a:r>
              <a:t>diazepam</a:t>
            </a:r>
          </a:p>
          <a:p>
            <a:pPr lvl="1" marL="1028700" indent="-571500">
              <a:spcBef>
                <a:spcPts val="0"/>
              </a:spcBef>
              <a:defRPr sz="4000"/>
            </a:pPr>
            <a:r>
              <a:t>flouexitine</a:t>
            </a:r>
          </a:p>
          <a:p>
            <a:pPr>
              <a:spcBef>
                <a:spcPts val="1100"/>
              </a:spcBef>
              <a:buChar char="•"/>
              <a:defRPr sz="4800"/>
            </a:pPr>
            <a:r>
              <a:t>Trade Names</a:t>
            </a:r>
          </a:p>
          <a:p>
            <a:pPr lvl="1" marL="1028700" indent="-571500">
              <a:spcBef>
                <a:spcPts val="0"/>
              </a:spcBef>
              <a:defRPr sz="4000"/>
            </a:pPr>
            <a:r>
              <a:t>Valium</a:t>
            </a:r>
          </a:p>
          <a:p>
            <a:pPr lvl="1" marL="1028700" indent="-571500">
              <a:spcBef>
                <a:spcPts val="0"/>
              </a:spcBef>
              <a:defRPr sz="4000"/>
            </a:pPr>
            <a:r>
              <a:t>Prozac</a:t>
            </a:r>
          </a:p>
        </p:txBody>
      </p:sp>
      <p:pic>
        <p:nvPicPr>
          <p:cNvPr id="38" name="valium" descr="valium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11200" y="4114800"/>
            <a:ext cx="6705600" cy="6559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" grpId="2"/>
      <p:bldP build="p" bldLvl="1" animBg="1" rev="0" advAuto="0" spid="37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affeine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Caffeine</a:t>
            </a:r>
          </a:p>
        </p:txBody>
      </p:sp>
      <p:sp>
        <p:nvSpPr>
          <p:cNvPr id="155" name="Like alcohol, we don’t know!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Like alcohol, we 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know!</a:t>
            </a:r>
          </a:p>
          <a:p>
            <a:pPr>
              <a:buChar char="•"/>
            </a:pPr>
            <a:r>
              <a:t>Might block adenosine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Neuromodulator that inhibits firing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So, caffeine disinhibits?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High doses block benzodiazepine receptors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5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nicotine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nicotine</a:t>
            </a:r>
          </a:p>
        </p:txBody>
      </p:sp>
      <p:sp>
        <p:nvSpPr>
          <p:cNvPr id="158" name="There are nicotine receptors in: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There are nicotine receptors in: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Cortex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Basal ganglia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Ventral tegmental area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Nucleus accumbens</a:t>
            </a:r>
          </a:p>
          <a:p>
            <a:pPr>
              <a:buChar char="•"/>
            </a:pPr>
            <a:r>
              <a:t>That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s the Reward system folks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8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Effect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Effects</a:t>
            </a:r>
          </a:p>
        </p:txBody>
      </p:sp>
      <p:sp>
        <p:nvSpPr>
          <p:cNvPr id="161" name="PNS Effect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buChar char="•"/>
            </a:pPr>
            <a:r>
              <a:t>PNS Effects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Tremors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Inhibition</a:t>
            </a:r>
          </a:p>
          <a:p>
            <a:pPr lvl="2" marL="1371600" indent="-457200">
              <a:lnSpc>
                <a:spcPct val="90000"/>
              </a:lnSpc>
              <a:spcBef>
                <a:spcPts val="0"/>
              </a:spcBef>
              <a:defRPr sz="4800"/>
            </a:pPr>
            <a:r>
              <a:t>Seems odd, disinhibition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Constriction of blood vessels</a:t>
            </a:r>
          </a:p>
          <a:p>
            <a:pPr>
              <a:lnSpc>
                <a:spcPct val="90000"/>
              </a:lnSpc>
              <a:buChar char="•"/>
            </a:pPr>
            <a:r>
              <a:t>There are CNS effects too: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Reward system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Release of NE, E, DA 5Ht</a:t>
            </a:r>
          </a:p>
          <a:p>
            <a:pPr lvl="2" marL="1371600" indent="-457200">
              <a:lnSpc>
                <a:spcPct val="90000"/>
              </a:lnSpc>
              <a:spcBef>
                <a:spcPts val="0"/>
              </a:spcBef>
              <a:defRPr sz="4800"/>
            </a:pPr>
            <a:r>
              <a:t>Stimulant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1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You look cool and grown up if you smoke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7200"/>
            </a:lvl1pPr>
          </a:lstStyle>
          <a:p>
            <a:pPr/>
            <a:r>
              <a:t>You look cool and grown up if you smoke</a:t>
            </a:r>
          </a:p>
        </p:txBody>
      </p:sp>
      <p:sp>
        <p:nvSpPr>
          <p:cNvPr id="164" name="If it is a stimulant, why do people smoke to relax?…"/>
          <p:cNvSpPr txBox="1"/>
          <p:nvPr>
            <p:ph type="body" idx="4294967295"/>
          </p:nvPr>
        </p:nvSpPr>
        <p:spPr>
          <a:xfrm>
            <a:off x="3810000" y="4654550"/>
            <a:ext cx="16459200" cy="90614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300"/>
              </a:spcBef>
              <a:buChar char="•"/>
              <a:defRPr sz="5600"/>
            </a:pPr>
            <a:r>
              <a:t>If it is a stimulant, why do people smoke to relax?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i="1" sz="4800"/>
            </a:pPr>
            <a:r>
              <a:t>Nesbitt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s Paradox</a:t>
            </a:r>
          </a:p>
          <a:p>
            <a:pPr lvl="2" marL="1371600" indent="-457200">
              <a:lnSpc>
                <a:spcPct val="90000"/>
              </a:lnSpc>
              <a:spcBef>
                <a:spcPts val="0"/>
              </a:spcBef>
              <a:defRPr sz="4000"/>
            </a:pPr>
            <a:r>
              <a:t>Physical act of smoking?</a:t>
            </a:r>
          </a:p>
          <a:p>
            <a:pPr lvl="2" marL="1371600" indent="-457200">
              <a:lnSpc>
                <a:spcPct val="90000"/>
              </a:lnSpc>
              <a:spcBef>
                <a:spcPts val="0"/>
              </a:spcBef>
              <a:defRPr sz="4000"/>
            </a:pPr>
            <a:r>
              <a:t>Withdrawal?</a:t>
            </a:r>
          </a:p>
          <a:p>
            <a:pPr lvl="2" marL="1371600" indent="-457200">
              <a:lnSpc>
                <a:spcPct val="90000"/>
              </a:lnSpc>
              <a:spcBef>
                <a:spcPts val="0"/>
              </a:spcBef>
              <a:defRPr sz="4000"/>
            </a:pPr>
            <a:r>
              <a:t>Could be due to nicotine receptors in GABA system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4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LSD and other 5Ht like drug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LSD and other 5Ht like drugs</a:t>
            </a:r>
          </a:p>
        </p:txBody>
      </p:sp>
      <p:sp>
        <p:nvSpPr>
          <p:cNvPr id="167" name="About a 110 minute half life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buChar char="•"/>
            </a:pPr>
            <a:r>
              <a:t>About a 110 minute half life</a:t>
            </a:r>
          </a:p>
          <a:p>
            <a:pPr>
              <a:lnSpc>
                <a:spcPct val="90000"/>
              </a:lnSpc>
              <a:buChar char="•"/>
            </a:pPr>
            <a:r>
              <a:t>Magic Mushrooms are similar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psilocybin</a:t>
            </a:r>
          </a:p>
          <a:p>
            <a:pPr lvl="1" marL="1028700" indent="-571500">
              <a:lnSpc>
                <a:spcPct val="90000"/>
              </a:lnSpc>
              <a:spcBef>
                <a:spcPts val="0"/>
              </a:spcBef>
              <a:defRPr sz="5600"/>
            </a:pPr>
            <a:r>
              <a:t>Timothy Leary started out with these, Tune In, Turn on, Drop out</a:t>
            </a:r>
          </a:p>
          <a:p>
            <a:pPr>
              <a:lnSpc>
                <a:spcPct val="90000"/>
              </a:lnSpc>
              <a:buChar char="•"/>
            </a:pPr>
            <a:r>
              <a:t>Morning Glory Seeds</a:t>
            </a:r>
          </a:p>
          <a:p>
            <a:pPr>
              <a:lnSpc>
                <a:spcPct val="90000"/>
              </a:lnSpc>
              <a:buChar char="•"/>
            </a:pPr>
            <a:r>
              <a:t>Harmine</a:t>
            </a:r>
          </a:p>
          <a:p>
            <a:pPr>
              <a:lnSpc>
                <a:spcPct val="90000"/>
              </a:lnSpc>
              <a:buChar char="•"/>
            </a:pPr>
            <a:r>
              <a:t>Bufotenine (toad licking!)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7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NE and Ach like drugs and a few others….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77823">
              <a:defRPr sz="7679"/>
            </a:lvl1pPr>
          </a:lstStyle>
          <a:p>
            <a:pPr/>
            <a:r>
              <a:t>NE and Ach like drugs and a few others….</a:t>
            </a:r>
          </a:p>
        </p:txBody>
      </p:sp>
      <p:sp>
        <p:nvSpPr>
          <p:cNvPr id="170" name="MDMA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300"/>
              </a:spcBef>
              <a:buChar char="•"/>
              <a:defRPr sz="5600"/>
            </a:pPr>
            <a:r>
              <a:t>MDMA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STP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Mescaline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Nutmeg!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Mandrake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Deadly nightshade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PCP (Angel Dust)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Special 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0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madness_sm" descr="madness_sm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24400" y="914400"/>
            <a:ext cx="8207375" cy="1066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reefer-madness" descr="reefer-madnes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11200" y="1066800"/>
            <a:ext cx="7162800" cy="1056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How do I know the red you see is the same as the red I see?"/>
          <p:cNvSpPr txBox="1"/>
          <p:nvPr>
            <p:ph type="title" idx="4294967295"/>
          </p:nvPr>
        </p:nvSpPr>
        <p:spPr>
          <a:xfrm>
            <a:off x="3962400" y="1089025"/>
            <a:ext cx="16459200" cy="12128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603504">
              <a:defRPr sz="5280"/>
            </a:lvl1pPr>
          </a:lstStyle>
          <a:p>
            <a:pPr/>
            <a:r>
              <a:t>How do I know the red you see is the same as the red I see?</a:t>
            </a:r>
          </a:p>
        </p:txBody>
      </p:sp>
      <p:sp>
        <p:nvSpPr>
          <p:cNvPr id="176" name="Radioactive Levonantradol…"/>
          <p:cNvSpPr txBox="1"/>
          <p:nvPr>
            <p:ph type="body" idx="4294967295"/>
          </p:nvPr>
        </p:nvSpPr>
        <p:spPr>
          <a:xfrm>
            <a:off x="3810000" y="3657600"/>
            <a:ext cx="16459200" cy="90614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Radioactive Levonantradol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(syntehtic cannabinoid)</a:t>
            </a:r>
          </a:p>
          <a:p>
            <a:pPr>
              <a:buChar char="•"/>
            </a:pPr>
            <a:r>
              <a:t>Group in the next lab found a gene that coded for a receptor site</a:t>
            </a:r>
          </a:p>
          <a:p>
            <a:pPr>
              <a:buChar char="•"/>
            </a:pPr>
            <a:r>
              <a:t>The maps matched!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Science is cool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6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o, where are the receptors for THC?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8000"/>
            </a:lvl1pPr>
          </a:lstStyle>
          <a:p>
            <a:pPr/>
            <a:r>
              <a:t>So, where are the receptors for THC?</a:t>
            </a:r>
          </a:p>
        </p:txBody>
      </p:sp>
      <p:sp>
        <p:nvSpPr>
          <p:cNvPr id="179" name="Cortex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300"/>
              </a:spcBef>
              <a:buChar char="•"/>
              <a:defRPr sz="5600"/>
            </a:pPr>
            <a:r>
              <a:t>Cortex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Hippocampus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Cerebellum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Basal ganglia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Spinal cord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Brainstem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Hypothalamus</a:t>
            </a:r>
          </a:p>
          <a:p>
            <a:pPr>
              <a:spcBef>
                <a:spcPts val="1300"/>
              </a:spcBef>
              <a:buChar char="•"/>
              <a:defRPr sz="5600"/>
            </a:pPr>
            <a:r>
              <a:t>Spleen!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9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clusions about drug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Conclusions about drugs</a:t>
            </a:r>
          </a:p>
        </p:txBody>
      </p:sp>
      <p:sp>
        <p:nvSpPr>
          <p:cNvPr id="182" name="Drugs are fun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Drugs are fun</a:t>
            </a:r>
          </a:p>
          <a:p>
            <a:pPr>
              <a:buChar char="•"/>
            </a:pPr>
            <a:r>
              <a:t>Conditioning is a great explanation</a:t>
            </a:r>
          </a:p>
          <a:p>
            <a:pPr>
              <a:buChar char="•"/>
            </a:pPr>
            <a:r>
              <a:t>Can you handle the truth?</a:t>
            </a:r>
          </a:p>
          <a:p>
            <a:pPr>
              <a:buChar char="•"/>
            </a:pPr>
            <a:r>
              <a:t>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mix science and morality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sage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Dosages</a:t>
            </a:r>
          </a:p>
        </p:txBody>
      </p:sp>
      <p:sp>
        <p:nvSpPr>
          <p:cNvPr id="41" name="Different dosage sizes will have different effects on different people, animals.…"/>
          <p:cNvSpPr txBox="1"/>
          <p:nvPr>
            <p:ph type="body" sz="half" idx="4294967295"/>
          </p:nvPr>
        </p:nvSpPr>
        <p:spPr>
          <a:xfrm>
            <a:off x="3962400" y="4724400"/>
            <a:ext cx="17373600" cy="6553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Different dosage sizes will have different effects on different people, animals. </a:t>
            </a:r>
          </a:p>
          <a:p>
            <a:pPr>
              <a:buChar char="•"/>
            </a:pPr>
            <a:r>
              <a:t>Especially if they weigh different amounts</a:t>
            </a:r>
          </a:p>
          <a:p>
            <a:pPr>
              <a:buChar char="•"/>
            </a:pPr>
            <a:r>
              <a:t>Standardize it</a:t>
            </a:r>
          </a:p>
          <a:p>
            <a:pPr>
              <a:buChar char="•"/>
            </a:pPr>
            <a:r>
              <a:t>mg/kg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1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Hormone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Hormones</a:t>
            </a:r>
          </a:p>
        </p:txBody>
      </p:sp>
      <p:sp>
        <p:nvSpPr>
          <p:cNvPr id="185" name="Chemicals that target certain organs, and brain region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Chemicals that target certain organs, and brain regions</a:t>
            </a:r>
          </a:p>
          <a:p>
            <a:pPr>
              <a:buChar char="•"/>
            </a:pPr>
            <a:r>
              <a:t>Secreted by glands</a:t>
            </a:r>
          </a:p>
          <a:p>
            <a:pPr>
              <a:buChar char="•"/>
            </a:pPr>
            <a:r>
              <a:t>Homeostasis</a:t>
            </a:r>
          </a:p>
          <a:p>
            <a:pPr>
              <a:buChar char="•"/>
            </a:pPr>
            <a:r>
              <a:t>Reproduction</a:t>
            </a:r>
          </a:p>
          <a:p>
            <a:pPr>
              <a:buChar char="•"/>
            </a:pPr>
            <a:r>
              <a:t>stress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5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188" name="Hypothalamus sends releasing factors to pituitary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Hypothalamus sends releasing factors to pituitary</a:t>
            </a:r>
          </a:p>
          <a:p>
            <a:pPr>
              <a:buChar char="•"/>
            </a:pPr>
            <a:r>
              <a:t>Pituitary tells glands to make and release hormones</a:t>
            </a:r>
          </a:p>
          <a:p>
            <a:pPr>
              <a:buChar char="•"/>
            </a:pPr>
            <a:r>
              <a:t>Hormones enter cells</a:t>
            </a:r>
          </a:p>
          <a:p>
            <a:pPr>
              <a:buChar char="•"/>
            </a:pPr>
            <a:r>
              <a:t>Turn on genes</a:t>
            </a:r>
          </a:p>
          <a:p>
            <a:pPr>
              <a:buChar char="•"/>
            </a:pPr>
            <a:r>
              <a:t>Proteins made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8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Let’s talk about sex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Let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s talk about sex</a:t>
            </a:r>
          </a:p>
        </p:txBody>
      </p:sp>
      <p:sp>
        <p:nvSpPr>
          <p:cNvPr id="191" name="Hormones that i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Hormones that is</a:t>
            </a:r>
          </a:p>
          <a:p>
            <a:pPr>
              <a:buChar char="•"/>
            </a:pPr>
            <a:r>
              <a:t>Testosterone contributes to male spatial superiority on tests</a:t>
            </a:r>
          </a:p>
          <a:p>
            <a:pPr>
              <a:buChar char="•"/>
            </a:pPr>
            <a:r>
              <a:t>Progesterone and estradiol, low levels, females do better on spatial tasks, higher levels, not so good, but verbal superiority shows up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1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I am so stressed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 am so stressed</a:t>
            </a:r>
          </a:p>
        </p:txBody>
      </p:sp>
      <p:sp>
        <p:nvSpPr>
          <p:cNvPr id="194" name="Brain recognizes stressor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Brain recognizes stressor</a:t>
            </a:r>
          </a:p>
          <a:p>
            <a:pPr>
              <a:buChar char="•"/>
            </a:pPr>
            <a:r>
              <a:t>Epinephrine and cortisol</a:t>
            </a:r>
          </a:p>
          <a:p>
            <a:pPr>
              <a:buChar char="•"/>
            </a:pPr>
            <a:r>
              <a:t>One turns stuff on, one turns stuff off</a:t>
            </a:r>
          </a:p>
          <a:p>
            <a:pPr>
              <a:buChar char="•"/>
            </a:pPr>
            <a:r>
              <a:t>Cortisol levels controlled by Hp</a:t>
            </a:r>
          </a:p>
          <a:p>
            <a:pPr>
              <a:buChar char="•"/>
            </a:pPr>
            <a:r>
              <a:t>Too much damages Hp</a:t>
            </a:r>
          </a:p>
          <a:p>
            <a:pPr>
              <a:buChar char="•"/>
            </a:pPr>
            <a:r>
              <a:t>So….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ose Response Curve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Dose Response Curves</a:t>
            </a:r>
          </a:p>
        </p:txBody>
      </p:sp>
      <p:sp>
        <p:nvSpPr>
          <p:cNvPr id="44" name="Pick some variable for a response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Pick some variable for a response</a:t>
            </a:r>
          </a:p>
          <a:p>
            <a:pPr>
              <a:buChar char="•"/>
            </a:pPr>
            <a:r>
              <a:t>Plot response as a function of dose</a:t>
            </a:r>
          </a:p>
          <a:p>
            <a:pPr>
              <a:buChar char="•"/>
            </a:pPr>
            <a:r>
              <a:t>One drink and I am relaxed</a:t>
            </a:r>
          </a:p>
          <a:p>
            <a:pPr>
              <a:buChar char="•"/>
            </a:pPr>
            <a:r>
              <a:t>4 drinks and I am tipsy</a:t>
            </a:r>
          </a:p>
          <a:p>
            <a:pPr>
              <a:buChar char="•"/>
            </a:pPr>
            <a:r>
              <a:t>8 drinks and I am </a:t>
            </a:r>
            <a:r>
              <a:rPr>
                <a:latin typeface="Arial"/>
                <a:ea typeface="Arial"/>
                <a:cs typeface="Arial"/>
                <a:sym typeface="Arial"/>
              </a:rPr>
              <a:t>‘</a:t>
            </a:r>
            <a:r>
              <a:t>relaxed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 again.</a:t>
            </a:r>
          </a:p>
          <a:p>
            <a:pPr>
              <a:buChar char="•"/>
            </a:pPr>
            <a:r>
              <a:t>This shape is very common in DRCs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ose Response Curve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Dose Response Curves</a:t>
            </a:r>
          </a:p>
        </p:txBody>
      </p:sp>
      <p:sp>
        <p:nvSpPr>
          <p:cNvPr id="47" name="Effect of morphine and morphine + naloxone on activity (left) and nosepoke (right) (Criswell, 1987)"/>
          <p:cNvSpPr txBox="1"/>
          <p:nvPr>
            <p:ph type="body" sz="quarter" idx="4294967295"/>
          </p:nvPr>
        </p:nvSpPr>
        <p:spPr>
          <a:xfrm>
            <a:off x="3810000" y="10363200"/>
            <a:ext cx="16611600" cy="2590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lnSpc>
                <a:spcPct val="90000"/>
              </a:lnSpc>
              <a:spcBef>
                <a:spcPts val="1300"/>
              </a:spcBef>
              <a:buChar char="•"/>
              <a:defRPr sz="5600"/>
            </a:lvl1pPr>
          </a:lstStyle>
          <a:p>
            <a:pPr/>
            <a:r>
              <a:t>Effect of morphine and morphine + naloxone on activity (left) and nosepoke (right) (Criswell, 1987)</a:t>
            </a:r>
          </a:p>
        </p:txBody>
      </p:sp>
      <p:pic>
        <p:nvPicPr>
          <p:cNvPr id="48" name="MARPADc29f05" descr="MARPADc29f05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0" y="3352800"/>
            <a:ext cx="7620000" cy="676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Morphine dose-response curve for ICSS" descr="Morphine dose-response curve for ICSS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58800" y="3810000"/>
            <a:ext cx="6400800" cy="53689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escribing Effectiveness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Describing Effectiveness</a:t>
            </a:r>
          </a:p>
        </p:txBody>
      </p:sp>
      <p:sp>
        <p:nvSpPr>
          <p:cNvPr id="52" name="ED50 and LD50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ED</a:t>
            </a:r>
            <a:r>
              <a:rPr baseline="-15500"/>
              <a:t>50</a:t>
            </a:r>
            <a:r>
              <a:t> and LD</a:t>
            </a:r>
            <a:r>
              <a:rPr baseline="-15500"/>
              <a:t>50</a:t>
            </a:r>
            <a:endParaRPr baseline="-15500"/>
          </a:p>
          <a:p>
            <a:pPr>
              <a:buChar char="•"/>
            </a:pPr>
            <a:r>
              <a:t>Effective dose for 50 percent of the population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subjective</a:t>
            </a:r>
          </a:p>
          <a:p>
            <a:pPr>
              <a:buChar char="•"/>
            </a:pPr>
            <a:r>
              <a:t>Lethal dose for 50% of the population</a:t>
            </a:r>
          </a:p>
          <a:p>
            <a:pPr>
              <a:buChar char="•"/>
            </a:pPr>
            <a:r>
              <a:t>Therapeutic Index (TI)</a:t>
            </a:r>
          </a:p>
          <a:p>
            <a:pPr lvl="1" marL="1028700" indent="-571500">
              <a:spcBef>
                <a:spcPts val="0"/>
              </a:spcBef>
              <a:defRPr sz="5600"/>
            </a:pPr>
            <a:r>
              <a:t>TI = LD</a:t>
            </a:r>
            <a:r>
              <a:rPr baseline="-15500"/>
              <a:t>50 </a:t>
            </a:r>
            <a:r>
              <a:t>/ ED</a:t>
            </a:r>
            <a:r>
              <a:rPr baseline="-15500"/>
              <a:t>50</a:t>
            </a:r>
            <a:endParaRPr baseline="-15500"/>
          </a:p>
          <a:p>
            <a:pPr lvl="1" marL="1028700" indent="-571500">
              <a:spcBef>
                <a:spcPts val="0"/>
              </a:spcBef>
              <a:defRPr sz="5600"/>
            </a:pPr>
            <a:r>
              <a:t>Higher the index, the safer the drug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otency and Effectiveness or Efficacy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8000"/>
            </a:lvl1pPr>
          </a:lstStyle>
          <a:p>
            <a:pPr/>
            <a:r>
              <a:t>Potency and Effectiveness or Efficacy</a:t>
            </a:r>
          </a:p>
        </p:txBody>
      </p:sp>
      <p:sp>
        <p:nvSpPr>
          <p:cNvPr id="55" name="Find the ED50 for both drugs…"/>
          <p:cNvSpPr txBox="1"/>
          <p:nvPr>
            <p:ph type="body" idx="4294967295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Find the ED</a:t>
            </a:r>
            <a:r>
              <a:rPr baseline="-15500"/>
              <a:t>50</a:t>
            </a:r>
            <a:r>
              <a:t> for both drugs</a:t>
            </a:r>
          </a:p>
          <a:p>
            <a:pPr>
              <a:buChar char="•"/>
            </a:pPr>
            <a:r>
              <a:t>The one with the lower ED</a:t>
            </a:r>
            <a:r>
              <a:rPr baseline="-15500"/>
              <a:t>50</a:t>
            </a:r>
            <a:r>
              <a:t> is more potent</a:t>
            </a:r>
          </a:p>
          <a:p>
            <a:pPr>
              <a:buChar char="•"/>
            </a:pPr>
            <a:r>
              <a:t>Efficacy is about the maximum amount of effect the drug will have</a:t>
            </a:r>
          </a:p>
          <a:p>
            <a:pPr>
              <a:buChar char="•"/>
            </a:pPr>
            <a:r>
              <a:t>Morphine vs. aspirin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